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8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8" r:id="rId28"/>
    <p:sldId id="281" r:id="rId29"/>
    <p:sldId id="282" r:id="rId30"/>
    <p:sldId id="283" r:id="rId31"/>
    <p:sldId id="284" r:id="rId32"/>
    <p:sldId id="285" r:id="rId33"/>
    <p:sldId id="286" r:id="rId3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2" name="1 Marcador de pie de página"/>
          <p:cNvSpPr>
            <a:spLocks noGrp="1"/>
          </p:cNvSpPr>
          <p:nvPr>
            <p:ph type="ftr" sz="quarter" idx="11"/>
          </p:nvPr>
        </p:nvSpPr>
        <p:spPr/>
        <p:txBody>
          <a:bodyPr/>
          <a:lstStyle/>
          <a:p>
            <a:endParaRPr lang="es-CO"/>
          </a:p>
        </p:txBody>
      </p:sp>
      <p:sp>
        <p:nvSpPr>
          <p:cNvPr id="15" name="14 Marcador de número de diapositiva"/>
          <p:cNvSpPr>
            <a:spLocks noGrp="1"/>
          </p:cNvSpPr>
          <p:nvPr>
            <p:ph type="sldNum" sz="quarter" idx="12"/>
          </p:nvPr>
        </p:nvSpPr>
        <p:spPr>
          <a:xfrm>
            <a:off x="8229600" y="6473952"/>
            <a:ext cx="758952" cy="246888"/>
          </a:xfrm>
        </p:spPr>
        <p:txBody>
          <a:bodyPr/>
          <a:lstStyle/>
          <a:p>
            <a:fld id="{17082CC1-1084-49DF-B1D4-DE956E0E4AA2}"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19" name="18 Marcador de pie de página"/>
          <p:cNvSpPr>
            <a:spLocks noGrp="1"/>
          </p:cNvSpPr>
          <p:nvPr>
            <p:ph type="ftr" sz="quarter" idx="11"/>
          </p:nvPr>
        </p:nvSpPr>
        <p:spPr>
          <a:xfrm>
            <a:off x="3581400" y="76200"/>
            <a:ext cx="2895600" cy="288925"/>
          </a:xfrm>
        </p:spPr>
        <p:txBody>
          <a:bodyPr/>
          <a:lstStyle/>
          <a:p>
            <a:endParaRPr lang="es-CO"/>
          </a:p>
        </p:txBody>
      </p:sp>
      <p:sp>
        <p:nvSpPr>
          <p:cNvPr id="16" name="15 Marcador de número de diapositiva"/>
          <p:cNvSpPr>
            <a:spLocks noGrp="1"/>
          </p:cNvSpPr>
          <p:nvPr>
            <p:ph type="sldNum" sz="quarter" idx="12"/>
          </p:nvPr>
        </p:nvSpPr>
        <p:spPr>
          <a:xfrm>
            <a:off x="8229600" y="6473952"/>
            <a:ext cx="758952" cy="246888"/>
          </a:xfrm>
        </p:spPr>
        <p:txBody>
          <a:bodyPr/>
          <a:lstStyle/>
          <a:p>
            <a:fld id="{17082CC1-1084-49DF-B1D4-DE956E0E4AA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11" name="10 Marcador de pie de página"/>
          <p:cNvSpPr>
            <a:spLocks noGrp="1"/>
          </p:cNvSpPr>
          <p:nvPr>
            <p:ph type="ftr" sz="quarter" idx="11"/>
          </p:nvPr>
        </p:nvSpPr>
        <p:spPr/>
        <p:txBody>
          <a:bodyPr/>
          <a:lstStyle/>
          <a:p>
            <a:endParaRPr lang="es-CO"/>
          </a:p>
        </p:txBody>
      </p:sp>
      <p:sp>
        <p:nvSpPr>
          <p:cNvPr id="16" name="15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10" name="9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229600" y="6477000"/>
            <a:ext cx="762000" cy="246888"/>
          </a:xfrm>
        </p:spPr>
        <p:txBody>
          <a:bodyPr/>
          <a:lstStyle/>
          <a:p>
            <a:fld id="{17082CC1-1084-49DF-B1D4-DE956E0E4AA2}" type="slidenum">
              <a:rPr lang="es-CO" smtClean="0"/>
              <a:t>‹Nº›</a:t>
            </a:fld>
            <a:endParaRPr lang="es-CO"/>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21" name="20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24" name="23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29" name="28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2FA16A0F-38DE-49DA-BE0E-DAEEE2FD046D}" type="datetimeFigureOut">
              <a:rPr lang="es-CO" smtClean="0"/>
              <a:t>03/11/2011</a:t>
            </a:fld>
            <a:endParaRPr lang="es-CO"/>
          </a:p>
        </p:txBody>
      </p:sp>
      <p:sp>
        <p:nvSpPr>
          <p:cNvPr id="5" name="4 Marcador de pie de página"/>
          <p:cNvSpPr>
            <a:spLocks noGrp="1"/>
          </p:cNvSpPr>
          <p:nvPr>
            <p:ph type="ftr" sz="quarter" idx="11"/>
          </p:nvPr>
        </p:nvSpPr>
        <p:spPr/>
        <p:txBody>
          <a:bodyPr/>
          <a:lstStyle/>
          <a:p>
            <a:endParaRPr lang="es-CO"/>
          </a:p>
        </p:txBody>
      </p:sp>
      <p:sp>
        <p:nvSpPr>
          <p:cNvPr id="31" name="30 Marcador de número de diapositiva"/>
          <p:cNvSpPr>
            <a:spLocks noGrp="1"/>
          </p:cNvSpPr>
          <p:nvPr>
            <p:ph type="sldNum" sz="quarter" idx="12"/>
          </p:nvPr>
        </p:nvSpPr>
        <p:spPr/>
        <p:txBody>
          <a:bodyPr/>
          <a:lstStyle/>
          <a:p>
            <a:fld id="{17082CC1-1084-49DF-B1D4-DE956E0E4AA2}" type="slidenum">
              <a:rPr lang="es-CO" smtClean="0"/>
              <a:t>‹Nº›</a:t>
            </a:fld>
            <a:endParaRPr lang="es-CO"/>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FA16A0F-38DE-49DA-BE0E-DAEEE2FD046D}" type="datetimeFigureOut">
              <a:rPr lang="es-CO" smtClean="0"/>
              <a:t>03/11/2011</a:t>
            </a:fld>
            <a:endParaRPr lang="es-CO"/>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CO"/>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7082CC1-1084-49DF-B1D4-DE956E0E4AA2}" type="slidenum">
              <a:rPr lang="es-CO" smtClean="0"/>
              <a:t>‹Nº›</a:t>
            </a:fld>
            <a:endParaRPr lang="es-CO"/>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714348" y="1285860"/>
            <a:ext cx="7772400" cy="1470025"/>
          </a:xfrm>
        </p:spPr>
        <p:txBody>
          <a:bodyPr>
            <a:noAutofit/>
          </a:bodyPr>
          <a:lstStyle/>
          <a:p>
            <a:pPr algn="ctr"/>
            <a:r>
              <a:rPr lang="es-CO" sz="9600" dirty="0" smtClean="0">
                <a:solidFill>
                  <a:srgbClr val="0070C0"/>
                </a:solidFill>
                <a:latin typeface="Algerian" pitchFamily="82" charset="0"/>
              </a:rPr>
              <a:t>E C R</a:t>
            </a:r>
            <a:endParaRPr lang="es-CO" sz="9600" dirty="0">
              <a:solidFill>
                <a:srgbClr val="0070C0"/>
              </a:solidFill>
              <a:latin typeface="Algerian" pitchFamily="82" charset="0"/>
            </a:endParaRPr>
          </a:p>
        </p:txBody>
      </p:sp>
      <p:sp>
        <p:nvSpPr>
          <p:cNvPr id="5" name="4 Subtítulo"/>
          <p:cNvSpPr>
            <a:spLocks noGrp="1"/>
          </p:cNvSpPr>
          <p:nvPr>
            <p:ph type="subTitle" idx="1"/>
          </p:nvPr>
        </p:nvSpPr>
        <p:spPr/>
        <p:txBody>
          <a:bodyPr>
            <a:normAutofit fontScale="92500" lnSpcReduction="20000"/>
          </a:bodyPr>
          <a:lstStyle/>
          <a:p>
            <a:pPr algn="ctr"/>
            <a:r>
              <a:rPr lang="es-CO" sz="3200" dirty="0" smtClean="0">
                <a:solidFill>
                  <a:schemeClr val="tx1"/>
                </a:solidFill>
                <a:latin typeface="Algerian" pitchFamily="82" charset="0"/>
              </a:rPr>
              <a:t> </a:t>
            </a:r>
            <a:r>
              <a:rPr lang="es-CO" sz="3200" dirty="0" err="1">
                <a:solidFill>
                  <a:srgbClr val="0070C0"/>
                </a:solidFill>
                <a:latin typeface="Algerian" pitchFamily="82" charset="0"/>
              </a:rPr>
              <a:t>Efficient</a:t>
            </a:r>
            <a:r>
              <a:rPr lang="es-CO" sz="3200" dirty="0">
                <a:solidFill>
                  <a:srgbClr val="0070C0"/>
                </a:solidFill>
                <a:latin typeface="Algerian" pitchFamily="82" charset="0"/>
              </a:rPr>
              <a:t> </a:t>
            </a:r>
            <a:r>
              <a:rPr lang="es-CO" sz="3200" dirty="0" err="1">
                <a:solidFill>
                  <a:srgbClr val="0070C0"/>
                </a:solidFill>
                <a:latin typeface="Algerian" pitchFamily="82" charset="0"/>
              </a:rPr>
              <a:t>Consumer</a:t>
            </a:r>
            <a:r>
              <a:rPr lang="es-CO" sz="3200" dirty="0">
                <a:solidFill>
                  <a:srgbClr val="0070C0"/>
                </a:solidFill>
                <a:latin typeface="Algerian" pitchFamily="82" charset="0"/>
              </a:rPr>
              <a:t> Response </a:t>
            </a:r>
            <a:endParaRPr lang="es-CO" sz="3200" dirty="0" smtClean="0">
              <a:solidFill>
                <a:srgbClr val="0070C0"/>
              </a:solidFill>
              <a:latin typeface="Algerian" pitchFamily="82" charset="0"/>
            </a:endParaRPr>
          </a:p>
          <a:p>
            <a:pPr algn="ctr"/>
            <a:r>
              <a:rPr lang="es-CO" sz="3200" dirty="0" smtClean="0">
                <a:solidFill>
                  <a:srgbClr val="0070C0"/>
                </a:solidFill>
                <a:latin typeface="Algerian" pitchFamily="82" charset="0"/>
              </a:rPr>
              <a:t>Respuesta </a:t>
            </a:r>
            <a:r>
              <a:rPr lang="es-CO" sz="3200" dirty="0">
                <a:solidFill>
                  <a:srgbClr val="0070C0"/>
                </a:solidFill>
                <a:latin typeface="Algerian" pitchFamily="82" charset="0"/>
              </a:rPr>
              <a:t>Eficiente al </a:t>
            </a:r>
            <a:r>
              <a:rPr lang="es-CO" sz="3200" dirty="0" smtClean="0">
                <a:solidFill>
                  <a:srgbClr val="0070C0"/>
                </a:solidFill>
                <a:latin typeface="Algerian" pitchFamily="82" charset="0"/>
              </a:rPr>
              <a:t>Consumidor. </a:t>
            </a:r>
            <a:endParaRPr lang="es-CO" sz="3200" dirty="0">
              <a:solidFill>
                <a:srgbClr val="0070C0"/>
              </a:solidFill>
              <a:latin typeface="Algerian" pitchFamily="82" charset="0"/>
            </a:endParaRPr>
          </a:p>
          <a:p>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a:solidFill>
                  <a:srgbClr val="0070C0"/>
                </a:solidFill>
                <a:latin typeface="Algerian" pitchFamily="82" charset="0"/>
              </a:rPr>
              <a:t>Beneficios de ECR</a:t>
            </a:r>
          </a:p>
        </p:txBody>
      </p:sp>
      <p:sp>
        <p:nvSpPr>
          <p:cNvPr id="3" name="2 Marcador de contenido"/>
          <p:cNvSpPr>
            <a:spLocks noGrp="1"/>
          </p:cNvSpPr>
          <p:nvPr>
            <p:ph idx="1"/>
          </p:nvPr>
        </p:nvSpPr>
        <p:spPr/>
        <p:txBody>
          <a:bodyPr>
            <a:normAutofit fontScale="92500" lnSpcReduction="20000"/>
          </a:bodyPr>
          <a:lstStyle/>
          <a:p>
            <a:pPr lvl="0" algn="just"/>
            <a:r>
              <a:rPr lang="es-CO" sz="3600" dirty="0">
                <a:latin typeface="Aparajita" pitchFamily="34" charset="0"/>
                <a:cs typeface="Aparajita" pitchFamily="34" charset="0"/>
              </a:rPr>
              <a:t>Mayor satisfacción del </a:t>
            </a:r>
            <a:r>
              <a:rPr lang="es-CO" sz="3600" dirty="0" smtClean="0">
                <a:latin typeface="Aparajita" pitchFamily="34" charset="0"/>
                <a:cs typeface="Aparajita" pitchFamily="34" charset="0"/>
              </a:rPr>
              <a:t>consumidor</a:t>
            </a:r>
          </a:p>
          <a:p>
            <a:pPr lvl="0" algn="just"/>
            <a:endParaRPr lang="es-CO" sz="3600" dirty="0">
              <a:latin typeface="Aparajita" pitchFamily="34" charset="0"/>
              <a:cs typeface="Aparajita" pitchFamily="34" charset="0"/>
            </a:endParaRPr>
          </a:p>
          <a:p>
            <a:pPr algn="just"/>
            <a:r>
              <a:rPr lang="es-CO" sz="3600" dirty="0" smtClean="0">
                <a:latin typeface="Aparajita" pitchFamily="34" charset="0"/>
                <a:cs typeface="Aparajita" pitchFamily="34" charset="0"/>
              </a:rPr>
              <a:t>Mayor rotación</a:t>
            </a:r>
          </a:p>
          <a:p>
            <a:pPr algn="just"/>
            <a:endParaRPr lang="es-CO" sz="3600" dirty="0">
              <a:latin typeface="Aparajita" pitchFamily="34" charset="0"/>
              <a:cs typeface="Aparajita" pitchFamily="34" charset="0"/>
            </a:endParaRPr>
          </a:p>
          <a:p>
            <a:pPr algn="just"/>
            <a:r>
              <a:rPr lang="es-CO" sz="3600" dirty="0" smtClean="0">
                <a:latin typeface="Aparajita" pitchFamily="34" charset="0"/>
                <a:cs typeface="Aparajita" pitchFamily="34" charset="0"/>
              </a:rPr>
              <a:t>Reducción </a:t>
            </a:r>
            <a:r>
              <a:rPr lang="es-CO" sz="3600" dirty="0">
                <a:latin typeface="Aparajita" pitchFamily="34" charset="0"/>
                <a:cs typeface="Aparajita" pitchFamily="34" charset="0"/>
              </a:rPr>
              <a:t>de los tiempos de </a:t>
            </a:r>
            <a:r>
              <a:rPr lang="es-CO" sz="3600" dirty="0" smtClean="0">
                <a:latin typeface="Aparajita" pitchFamily="34" charset="0"/>
                <a:cs typeface="Aparajita" pitchFamily="34" charset="0"/>
              </a:rPr>
              <a:t>reabastecimiento</a:t>
            </a:r>
          </a:p>
          <a:p>
            <a:pPr algn="just"/>
            <a:endParaRPr lang="es-CO" sz="3600" dirty="0">
              <a:latin typeface="Aparajita" pitchFamily="34" charset="0"/>
              <a:cs typeface="Aparajita" pitchFamily="34" charset="0"/>
            </a:endParaRPr>
          </a:p>
          <a:p>
            <a:pPr algn="just"/>
            <a:r>
              <a:rPr lang="es-CO" sz="3600" dirty="0" smtClean="0">
                <a:latin typeface="Aparajita" pitchFamily="34" charset="0"/>
                <a:cs typeface="Aparajita" pitchFamily="34" charset="0"/>
              </a:rPr>
              <a:t>Reducción </a:t>
            </a:r>
            <a:r>
              <a:rPr lang="es-CO" sz="3600" dirty="0">
                <a:latin typeface="Aparajita" pitchFamily="34" charset="0"/>
                <a:cs typeface="Aparajita" pitchFamily="34" charset="0"/>
              </a:rPr>
              <a:t>del inventario total a lo largo de la cadena de suministros y por ende el costo </a:t>
            </a:r>
            <a:r>
              <a:rPr lang="es-CO" sz="3600" dirty="0" smtClean="0">
                <a:latin typeface="Aparajita" pitchFamily="34" charset="0"/>
                <a:cs typeface="Aparajita" pitchFamily="34" charset="0"/>
              </a:rPr>
              <a:t>de mantenimiento </a:t>
            </a:r>
            <a:r>
              <a:rPr lang="es-CO" sz="3600" dirty="0">
                <a:latin typeface="Aparajita" pitchFamily="34" charset="0"/>
                <a:cs typeface="Aparajita" pitchFamily="34" charset="0"/>
              </a:rPr>
              <a:t>de inventarios.</a:t>
            </a:r>
          </a:p>
          <a:p>
            <a:endParaRPr lang="es-C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1357298"/>
            <a:ext cx="8229600" cy="4768865"/>
          </a:xfrm>
        </p:spPr>
        <p:txBody>
          <a:bodyPr/>
          <a:lstStyle/>
          <a:p>
            <a:pPr algn="just"/>
            <a:r>
              <a:rPr lang="es-CO" sz="3600" dirty="0" smtClean="0">
                <a:latin typeface="Aparajita" pitchFamily="34" charset="0"/>
                <a:cs typeface="Aparajita" pitchFamily="34" charset="0"/>
              </a:rPr>
              <a:t>Disminución </a:t>
            </a:r>
            <a:r>
              <a:rPr lang="es-CO" sz="3600" dirty="0">
                <a:latin typeface="Aparajita" pitchFamily="34" charset="0"/>
                <a:cs typeface="Aparajita" pitchFamily="34" charset="0"/>
              </a:rPr>
              <a:t>de los costos operativos, administrativos y de producción</a:t>
            </a:r>
            <a:r>
              <a:rPr lang="es-CO" sz="3600" dirty="0" smtClean="0">
                <a:latin typeface="Aparajita" pitchFamily="34" charset="0"/>
                <a:cs typeface="Aparajita" pitchFamily="34" charset="0"/>
              </a:rPr>
              <a:t>.</a:t>
            </a:r>
          </a:p>
          <a:p>
            <a:pPr algn="just"/>
            <a:endParaRPr lang="es-CO" sz="3600" dirty="0">
              <a:latin typeface="Aparajita" pitchFamily="34" charset="0"/>
              <a:cs typeface="Aparajita" pitchFamily="34" charset="0"/>
            </a:endParaRPr>
          </a:p>
          <a:p>
            <a:pPr algn="just"/>
            <a:r>
              <a:rPr lang="es-CO" sz="3600" dirty="0" smtClean="0">
                <a:latin typeface="Aparajita" pitchFamily="34" charset="0"/>
                <a:cs typeface="Aparajita" pitchFamily="34" charset="0"/>
              </a:rPr>
              <a:t>Aumento </a:t>
            </a:r>
            <a:r>
              <a:rPr lang="es-CO" sz="3600" dirty="0">
                <a:latin typeface="Aparajita" pitchFamily="34" charset="0"/>
                <a:cs typeface="Aparajita" pitchFamily="34" charset="0"/>
              </a:rPr>
              <a:t>de la rotación del producto y, por ende, incremento en las ventas</a:t>
            </a:r>
            <a:r>
              <a:rPr lang="es-CO" sz="3600" dirty="0" smtClean="0">
                <a:latin typeface="Aparajita" pitchFamily="34" charset="0"/>
                <a:cs typeface="Aparajita" pitchFamily="34" charset="0"/>
              </a:rPr>
              <a:t>.</a:t>
            </a:r>
          </a:p>
          <a:p>
            <a:pPr algn="just"/>
            <a:endParaRPr lang="es-CO" sz="3600" dirty="0">
              <a:latin typeface="Aparajita" pitchFamily="34" charset="0"/>
              <a:cs typeface="Aparajita" pitchFamily="34" charset="0"/>
            </a:endParaRPr>
          </a:p>
          <a:p>
            <a:pPr algn="just"/>
            <a:r>
              <a:rPr lang="es-CO" sz="3600" dirty="0" smtClean="0">
                <a:latin typeface="Aparajita" pitchFamily="34" charset="0"/>
                <a:cs typeface="Aparajita" pitchFamily="34" charset="0"/>
              </a:rPr>
              <a:t>Mejores </a:t>
            </a:r>
            <a:r>
              <a:rPr lang="es-CO" sz="3600" dirty="0">
                <a:latin typeface="Aparajita" pitchFamily="34" charset="0"/>
                <a:cs typeface="Aparajita" pitchFamily="34" charset="0"/>
              </a:rPr>
              <a:t>relaciones proveedor - detallista.</a:t>
            </a:r>
          </a:p>
          <a:p>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857232"/>
            <a:ext cx="8229600" cy="5268931"/>
          </a:xfrm>
        </p:spPr>
        <p:txBody>
          <a:bodyPr>
            <a:normAutofit/>
          </a:bodyPr>
          <a:lstStyle/>
          <a:p>
            <a:r>
              <a:rPr lang="es-CO" sz="3600" dirty="0" smtClean="0">
                <a:latin typeface="Aparajita" pitchFamily="34" charset="0"/>
                <a:cs typeface="Aparajita" pitchFamily="34" charset="0"/>
              </a:rPr>
              <a:t>El </a:t>
            </a:r>
            <a:r>
              <a:rPr lang="es-CO" sz="3600" dirty="0">
                <a:latin typeface="Aparajita" pitchFamily="34" charset="0"/>
                <a:cs typeface="Aparajita" pitchFamily="34" charset="0"/>
              </a:rPr>
              <a:t>consumidor final obtendrá</a:t>
            </a:r>
            <a:r>
              <a:rPr lang="es-CO" sz="3600" dirty="0" smtClean="0">
                <a:latin typeface="Aparajita" pitchFamily="34" charset="0"/>
                <a:cs typeface="Aparajita" pitchFamily="34" charset="0"/>
              </a:rPr>
              <a:t>:</a:t>
            </a:r>
          </a:p>
          <a:p>
            <a:endParaRPr lang="es-CO" sz="3600" dirty="0">
              <a:latin typeface="Aparajita" pitchFamily="34" charset="0"/>
              <a:cs typeface="Aparajita" pitchFamily="34" charset="0"/>
            </a:endParaRPr>
          </a:p>
          <a:p>
            <a:pPr lvl="0">
              <a:buFont typeface="Wingdings" pitchFamily="2" charset="2"/>
              <a:buChar char="ü"/>
            </a:pPr>
            <a:r>
              <a:rPr lang="es-CO" sz="3600" dirty="0">
                <a:latin typeface="Aparajita" pitchFamily="34" charset="0"/>
                <a:cs typeface="Aparajita" pitchFamily="34" charset="0"/>
              </a:rPr>
              <a:t>El producto correcto</a:t>
            </a:r>
          </a:p>
          <a:p>
            <a:pPr lvl="0">
              <a:buFont typeface="Wingdings" pitchFamily="2" charset="2"/>
              <a:buChar char="ü"/>
            </a:pPr>
            <a:r>
              <a:rPr lang="es-CO" sz="3600" dirty="0">
                <a:latin typeface="Aparajita" pitchFamily="34" charset="0"/>
                <a:cs typeface="Aparajita" pitchFamily="34" charset="0"/>
              </a:rPr>
              <a:t>En el lugar correcto</a:t>
            </a:r>
          </a:p>
          <a:p>
            <a:pPr lvl="0">
              <a:buFont typeface="Wingdings" pitchFamily="2" charset="2"/>
              <a:buChar char="ü"/>
            </a:pPr>
            <a:r>
              <a:rPr lang="es-CO" sz="3600" dirty="0">
                <a:latin typeface="Aparajita" pitchFamily="34" charset="0"/>
                <a:cs typeface="Aparajita" pitchFamily="34" charset="0"/>
              </a:rPr>
              <a:t>En el momento correcto</a:t>
            </a:r>
          </a:p>
          <a:p>
            <a:pPr lvl="0">
              <a:buFont typeface="Wingdings" pitchFamily="2" charset="2"/>
              <a:buChar char="ü"/>
            </a:pPr>
            <a:r>
              <a:rPr lang="es-CO" sz="3600" dirty="0">
                <a:latin typeface="Aparajita" pitchFamily="34" charset="0"/>
                <a:cs typeface="Aparajita" pitchFamily="34" charset="0"/>
              </a:rPr>
              <a:t>En la cantidad correcta</a:t>
            </a:r>
          </a:p>
          <a:p>
            <a:pPr lvl="0">
              <a:buFont typeface="Wingdings" pitchFamily="2" charset="2"/>
              <a:buChar char="ü"/>
            </a:pPr>
            <a:r>
              <a:rPr lang="es-CO" sz="3600" dirty="0">
                <a:latin typeface="Aparajita" pitchFamily="34" charset="0"/>
                <a:cs typeface="Aparajita" pitchFamily="34" charset="0"/>
              </a:rPr>
              <a:t>Al precio adecuado</a:t>
            </a:r>
          </a:p>
          <a:p>
            <a:pPr lvl="0">
              <a:buFont typeface="Wingdings" pitchFamily="2" charset="2"/>
              <a:buChar char="ü"/>
            </a:pPr>
            <a:r>
              <a:rPr lang="es-CO" sz="3600" dirty="0">
                <a:latin typeface="Aparajita" pitchFamily="34" charset="0"/>
                <a:cs typeface="Aparajita" pitchFamily="34" charset="0"/>
              </a:rPr>
              <a:t>De la forma más eficiente</a:t>
            </a:r>
          </a:p>
          <a:p>
            <a:endParaRPr lang="es-C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O" dirty="0" smtClean="0"/>
              <a:t> </a:t>
            </a:r>
            <a:r>
              <a:rPr lang="es-CO" sz="3600" dirty="0">
                <a:solidFill>
                  <a:srgbClr val="0070C0"/>
                </a:solidFill>
                <a:latin typeface="Algerian" pitchFamily="82" charset="0"/>
              </a:rPr>
              <a:t>¿Qué obstáculos pueden encontrarse al querer implementar ECR?</a:t>
            </a:r>
          </a:p>
        </p:txBody>
      </p:sp>
      <p:sp>
        <p:nvSpPr>
          <p:cNvPr id="3" name="2 Marcador de contenido"/>
          <p:cNvSpPr>
            <a:spLocks noGrp="1"/>
          </p:cNvSpPr>
          <p:nvPr>
            <p:ph idx="1"/>
          </p:nvPr>
        </p:nvSpPr>
        <p:spPr>
          <a:xfrm>
            <a:off x="457200" y="2000240"/>
            <a:ext cx="8229600" cy="4429156"/>
          </a:xfrm>
        </p:spPr>
        <p:txBody>
          <a:bodyPr>
            <a:normAutofit/>
          </a:bodyPr>
          <a:lstStyle/>
          <a:p>
            <a:pPr algn="just">
              <a:buNone/>
            </a:pPr>
            <a:r>
              <a:rPr lang="es-CO" sz="3600" dirty="0">
                <a:latin typeface="Aparajita" pitchFamily="34" charset="0"/>
                <a:cs typeface="Aparajita" pitchFamily="34" charset="0"/>
              </a:rPr>
              <a:t>La enumeración de obstáculos es difícil de efectuar ya que cada empresa es diferente y principalmente la forma de encarar los proyectos es muy subjetiva. Pero creemos que ante el comienzo de un proyecto, cualquiera fuese su origen, hace falta un compromiso por parte de la dirección de la empresa,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714356"/>
            <a:ext cx="8229600" cy="5411807"/>
          </a:xfrm>
        </p:spPr>
        <p:txBody>
          <a:bodyPr/>
          <a:lstStyle/>
          <a:p>
            <a:pPr algn="just">
              <a:buNone/>
            </a:pPr>
            <a:r>
              <a:rPr lang="es-CO" dirty="0" smtClean="0"/>
              <a:t> </a:t>
            </a:r>
            <a:r>
              <a:rPr lang="es-CO" sz="3600" dirty="0">
                <a:latin typeface="Aparajita" pitchFamily="34" charset="0"/>
                <a:cs typeface="Aparajita" pitchFamily="34" charset="0"/>
              </a:rPr>
              <a:t>porque tiene que haber un convencimiento “de arriba hacia abajo”, hay que involucrar a todas las áreas, no sólo dentro de la empresa sino entre ésta y sus clientes y proveedores, trabajando como una unidad estratégica de negocios. </a:t>
            </a:r>
            <a:endParaRPr lang="es-CO" sz="3600" dirty="0" smtClean="0">
              <a:latin typeface="Aparajita" pitchFamily="34" charset="0"/>
              <a:cs typeface="Aparajita" pitchFamily="34" charset="0"/>
            </a:endParaRPr>
          </a:p>
          <a:p>
            <a:pPr algn="just">
              <a:buNone/>
            </a:pPr>
            <a:endParaRPr lang="es-CO" sz="3600" dirty="0">
              <a:latin typeface="Aparajita" pitchFamily="34" charset="0"/>
              <a:cs typeface="Aparajita" pitchFamily="34" charset="0"/>
            </a:endParaRPr>
          </a:p>
          <a:p>
            <a:pPr algn="just">
              <a:buNone/>
            </a:pPr>
            <a:r>
              <a:rPr lang="es-CO" sz="3600" dirty="0" smtClean="0">
                <a:latin typeface="Aparajita" pitchFamily="34" charset="0"/>
                <a:cs typeface="Aparajita" pitchFamily="34" charset="0"/>
              </a:rPr>
              <a:t>El ECR, no </a:t>
            </a:r>
            <a:r>
              <a:rPr lang="es-CO" sz="3600" dirty="0">
                <a:latin typeface="Aparajita" pitchFamily="34" charset="0"/>
                <a:cs typeface="Aparajita" pitchFamily="34" charset="0"/>
              </a:rPr>
              <a:t>es un software que se instala de un día para el otro: es un proceso de cambio muy, muy profundo</a:t>
            </a:r>
            <a:r>
              <a:rPr lang="es-CO" sz="3600" dirty="0" smtClean="0">
                <a:latin typeface="Aparajita" pitchFamily="34" charset="0"/>
                <a:cs typeface="Aparajita" pitchFamily="34" charset="0"/>
              </a:rPr>
              <a:t>.</a:t>
            </a:r>
            <a:endParaRPr lang="es-CO"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O" dirty="0" smtClean="0"/>
              <a:t> </a:t>
            </a:r>
            <a:r>
              <a:rPr lang="es-CO" dirty="0"/>
              <a:t/>
            </a:r>
            <a:br>
              <a:rPr lang="es-CO" dirty="0"/>
            </a:br>
            <a:r>
              <a:rPr lang="es-CO" sz="4000" dirty="0">
                <a:solidFill>
                  <a:srgbClr val="0070C0"/>
                </a:solidFill>
                <a:latin typeface="Algerian" pitchFamily="82" charset="0"/>
              </a:rPr>
              <a:t>¿Por qué usarlo?</a:t>
            </a:r>
            <a:br>
              <a:rPr lang="es-CO" sz="4000" dirty="0">
                <a:solidFill>
                  <a:srgbClr val="0070C0"/>
                </a:solidFill>
                <a:latin typeface="Algerian" pitchFamily="82" charset="0"/>
              </a:rPr>
            </a:br>
            <a:endParaRPr lang="es-CO" sz="4000" dirty="0">
              <a:solidFill>
                <a:srgbClr val="0070C0"/>
              </a:solidFill>
              <a:latin typeface="Algerian" pitchFamily="82" charset="0"/>
            </a:endParaRPr>
          </a:p>
        </p:txBody>
      </p:sp>
      <p:sp>
        <p:nvSpPr>
          <p:cNvPr id="3" name="2 Marcador de contenido"/>
          <p:cNvSpPr>
            <a:spLocks noGrp="1"/>
          </p:cNvSpPr>
          <p:nvPr>
            <p:ph idx="1"/>
          </p:nvPr>
        </p:nvSpPr>
        <p:spPr/>
        <p:txBody>
          <a:bodyPr>
            <a:normAutofit/>
          </a:bodyPr>
          <a:lstStyle/>
          <a:p>
            <a:pPr algn="just">
              <a:buNone/>
            </a:pPr>
            <a:r>
              <a:rPr lang="es-CO" sz="3600" dirty="0">
                <a:latin typeface="Aparajita" pitchFamily="34" charset="0"/>
                <a:cs typeface="Aparajita" pitchFamily="34" charset="0"/>
              </a:rPr>
              <a:t>Respuesta Eficiente al Consumidor (</a:t>
            </a:r>
            <a:r>
              <a:rPr lang="es-CO" sz="3600" dirty="0" err="1">
                <a:latin typeface="Aparajita" pitchFamily="34" charset="0"/>
                <a:cs typeface="Aparajita" pitchFamily="34" charset="0"/>
              </a:rPr>
              <a:t>Efficient</a:t>
            </a:r>
            <a:r>
              <a:rPr lang="es-CO" sz="3600" dirty="0">
                <a:latin typeface="Aparajita" pitchFamily="34" charset="0"/>
                <a:cs typeface="Aparajita" pitchFamily="34" charset="0"/>
              </a:rPr>
              <a:t> </a:t>
            </a:r>
            <a:r>
              <a:rPr lang="es-CO" sz="3600" dirty="0" err="1">
                <a:latin typeface="Aparajita" pitchFamily="34" charset="0"/>
                <a:cs typeface="Aparajita" pitchFamily="34" charset="0"/>
              </a:rPr>
              <a:t>Consumer</a:t>
            </a:r>
            <a:r>
              <a:rPr lang="es-CO" sz="3600" dirty="0">
                <a:latin typeface="Aparajita" pitchFamily="34" charset="0"/>
                <a:cs typeface="Aparajita" pitchFamily="34" charset="0"/>
              </a:rPr>
              <a:t> Response) es un modelo estratégico de negocios en el cual clientes y proveedores trabajan en forma conjunta para entregar el mayor valor agregado al consumidor final. La implementación de ECR busca aumentar la eficiencia de la cadena de abastecimiento en su totalidad, en lugar de potenciar puntualmente alguno de sus componentes.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dirty="0"/>
          </a:p>
        </p:txBody>
      </p:sp>
      <p:sp>
        <p:nvSpPr>
          <p:cNvPr id="3" name="2 Marcador de contenido"/>
          <p:cNvSpPr>
            <a:spLocks noGrp="1"/>
          </p:cNvSpPr>
          <p:nvPr>
            <p:ph idx="1"/>
          </p:nvPr>
        </p:nvSpPr>
        <p:spPr>
          <a:xfrm>
            <a:off x="457200" y="714356"/>
            <a:ext cx="8229600" cy="5411807"/>
          </a:xfrm>
        </p:spPr>
        <p:txBody>
          <a:bodyPr/>
          <a:lstStyle/>
          <a:p>
            <a:pPr algn="just">
              <a:buNone/>
            </a:pPr>
            <a:r>
              <a:rPr lang="es-CO" dirty="0" smtClean="0"/>
              <a:t> </a:t>
            </a:r>
            <a:r>
              <a:rPr lang="es-CO" sz="3600" dirty="0">
                <a:latin typeface="Aparajita" pitchFamily="34" charset="0"/>
                <a:cs typeface="Aparajita" pitchFamily="34" charset="0"/>
              </a:rPr>
              <a:t>El objetivo final de ECR consiste en integrar los procesos logísticos y comerciales, pasando de un esquema "</a:t>
            </a:r>
            <a:r>
              <a:rPr lang="es-CO" sz="3600" dirty="0" err="1">
                <a:latin typeface="Aparajita" pitchFamily="34" charset="0"/>
                <a:cs typeface="Aparajita" pitchFamily="34" charset="0"/>
              </a:rPr>
              <a:t>push</a:t>
            </a:r>
            <a:r>
              <a:rPr lang="es-CO" sz="3600" dirty="0">
                <a:latin typeface="Aparajita" pitchFamily="34" charset="0"/>
                <a:cs typeface="Aparajita" pitchFamily="34" charset="0"/>
              </a:rPr>
              <a:t>" - donde los industriales fuerzan el ingreso de los productos a los canales comerciales - a un esquema "</a:t>
            </a:r>
            <a:r>
              <a:rPr lang="es-CO" sz="3600" dirty="0" err="1">
                <a:latin typeface="Aparajita" pitchFamily="34" charset="0"/>
                <a:cs typeface="Aparajita" pitchFamily="34" charset="0"/>
              </a:rPr>
              <a:t>pull</a:t>
            </a:r>
            <a:r>
              <a:rPr lang="es-CO" sz="3600" dirty="0">
                <a:latin typeface="Aparajita" pitchFamily="34" charset="0"/>
                <a:cs typeface="Aparajita" pitchFamily="34" charset="0"/>
              </a:rPr>
              <a:t>", en el cual se responde a la demanda real del consumidor, logrando así una maximización de su satisfacción y una reducción de los costos totales de operación.</a:t>
            </a:r>
          </a:p>
          <a:p>
            <a:endParaRPr lang="es-C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4" name="3 Marcador de contenido" descr="http://www.gs1pa.org/boletin/2004/images/fotos/nov/g01-art02.gif"/>
          <p:cNvPicPr>
            <a:picLocks noGrp="1"/>
          </p:cNvPicPr>
          <p:nvPr>
            <p:ph idx="1"/>
          </p:nvPr>
        </p:nvPicPr>
        <p:blipFill>
          <a:blip r:embed="rId2" cstate="print"/>
          <a:srcRect/>
          <a:stretch>
            <a:fillRect/>
          </a:stretch>
        </p:blipFill>
        <p:spPr bwMode="auto">
          <a:xfrm>
            <a:off x="571472" y="1000108"/>
            <a:ext cx="8143932"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O" dirty="0"/>
              <a:t> </a:t>
            </a:r>
            <a:br>
              <a:rPr lang="es-CO" dirty="0"/>
            </a:br>
            <a:r>
              <a:rPr lang="es-CO" sz="4000" dirty="0">
                <a:solidFill>
                  <a:srgbClr val="0070C0"/>
                </a:solidFill>
                <a:latin typeface="Algerian" pitchFamily="82" charset="0"/>
              </a:rPr>
              <a:t>Componentes ECR </a:t>
            </a:r>
            <a:br>
              <a:rPr lang="es-CO" sz="4000" dirty="0">
                <a:solidFill>
                  <a:srgbClr val="0070C0"/>
                </a:solidFill>
                <a:latin typeface="Algerian" pitchFamily="82" charset="0"/>
              </a:rPr>
            </a:br>
            <a:endParaRPr lang="es-CO" sz="4000" dirty="0">
              <a:solidFill>
                <a:srgbClr val="0070C0"/>
              </a:solidFill>
              <a:latin typeface="Algerian" pitchFamily="82" charset="0"/>
            </a:endParaRPr>
          </a:p>
        </p:txBody>
      </p:sp>
      <p:sp>
        <p:nvSpPr>
          <p:cNvPr id="3" name="2 Marcador de contenido"/>
          <p:cNvSpPr>
            <a:spLocks noGrp="1"/>
          </p:cNvSpPr>
          <p:nvPr>
            <p:ph idx="1"/>
          </p:nvPr>
        </p:nvSpPr>
        <p:spPr>
          <a:xfrm>
            <a:off x="457200" y="1643050"/>
            <a:ext cx="8229600" cy="4483113"/>
          </a:xfrm>
        </p:spPr>
        <p:txBody>
          <a:bodyPr/>
          <a:lstStyle/>
          <a:p>
            <a:pPr algn="just">
              <a:buNone/>
            </a:pPr>
            <a:r>
              <a:rPr lang="es-CO" sz="3600" dirty="0">
                <a:latin typeface="Aparajita" pitchFamily="34" charset="0"/>
                <a:cs typeface="Aparajita" pitchFamily="34" charset="0"/>
              </a:rPr>
              <a:t>Las cuatro estrategias básicas definidas por ECR hacen referencia a dos aspectos primordiales que caracterizan los negocios de producción, distribución y comercialización de bienes de consumo masivo. Estos son los aspectos logísticos y comerciales.</a:t>
            </a:r>
          </a:p>
          <a:p>
            <a:endParaRPr lang="es-C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4" name="3 Marcador de contenido" descr="http://www.gs1pa.org/boletin/2004/images/fotos/nov/g02-art02.gif"/>
          <p:cNvPicPr>
            <a:picLocks noGrp="1"/>
          </p:cNvPicPr>
          <p:nvPr>
            <p:ph idx="1"/>
          </p:nvPr>
        </p:nvPicPr>
        <p:blipFill>
          <a:blip r:embed="rId2" cstate="print"/>
          <a:srcRect/>
          <a:stretch>
            <a:fillRect/>
          </a:stretch>
        </p:blipFill>
        <p:spPr bwMode="auto">
          <a:xfrm>
            <a:off x="428596" y="714356"/>
            <a:ext cx="8429684" cy="5500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iberconta.unizar.es/leccion/econta/DIBUJOS/ecr.GIF"/>
          <p:cNvPicPr>
            <a:picLocks noChangeAspect="1" noChangeArrowheads="1"/>
          </p:cNvPicPr>
          <p:nvPr/>
        </p:nvPicPr>
        <p:blipFill>
          <a:blip r:embed="rId2" cstate="print"/>
          <a:srcRect/>
          <a:stretch>
            <a:fillRect/>
          </a:stretch>
        </p:blipFill>
        <p:spPr bwMode="auto">
          <a:xfrm>
            <a:off x="357158" y="857232"/>
            <a:ext cx="8310902" cy="507209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O" sz="4000" dirty="0">
                <a:solidFill>
                  <a:srgbClr val="0070C0"/>
                </a:solidFill>
                <a:latin typeface="Algerian" pitchFamily="82" charset="0"/>
              </a:rPr>
              <a:t>Aspectos Logísticos </a:t>
            </a:r>
            <a:r>
              <a:rPr lang="es-CO" sz="4000" dirty="0" smtClean="0">
                <a:solidFill>
                  <a:srgbClr val="0070C0"/>
                </a:solidFill>
                <a:latin typeface="Algerian" pitchFamily="82" charset="0"/>
              </a:rPr>
              <a:t> </a:t>
            </a:r>
            <a:r>
              <a:rPr lang="es-CO" dirty="0">
                <a:solidFill>
                  <a:srgbClr val="0070C0"/>
                </a:solidFill>
              </a:rPr>
              <a:t/>
            </a:r>
            <a:br>
              <a:rPr lang="es-CO" dirty="0">
                <a:solidFill>
                  <a:srgbClr val="0070C0"/>
                </a:solidFill>
              </a:rPr>
            </a:br>
            <a:endParaRPr lang="es-CO" dirty="0">
              <a:solidFill>
                <a:srgbClr val="0070C0"/>
              </a:solidFill>
            </a:endParaRPr>
          </a:p>
        </p:txBody>
      </p:sp>
      <p:sp>
        <p:nvSpPr>
          <p:cNvPr id="3" name="2 Marcador de contenido"/>
          <p:cNvSpPr>
            <a:spLocks noGrp="1"/>
          </p:cNvSpPr>
          <p:nvPr>
            <p:ph idx="1"/>
          </p:nvPr>
        </p:nvSpPr>
        <p:spPr/>
        <p:txBody>
          <a:bodyPr>
            <a:normAutofit/>
          </a:bodyPr>
          <a:lstStyle/>
          <a:p>
            <a:pPr algn="just">
              <a:buNone/>
            </a:pPr>
            <a:r>
              <a:rPr lang="es-CO" sz="3600" dirty="0">
                <a:latin typeface="Aparajita" pitchFamily="34" charset="0"/>
                <a:cs typeface="Aparajita" pitchFamily="34" charset="0"/>
              </a:rPr>
              <a:t>Están compuestos fundamentalmente por las actividades relacionadas con el movimiento físico de productos y el flujo de información que los acompaña a lo largo de toda la cadena de abastecimiento.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pPr algn="just">
              <a:buNone/>
            </a:pPr>
            <a:r>
              <a:rPr lang="es-CO" sz="3600" dirty="0">
                <a:latin typeface="Aparajita" pitchFamily="34" charset="0"/>
                <a:cs typeface="Aparajita" pitchFamily="34" charset="0"/>
              </a:rPr>
              <a:t>En este sentido se tendrán en cuenta entre otras, las prácticas de abastecimiento, generación de órdenes de reposición, compra y manipulación de productos. Dentro de este campo ECR ha definido una estrategia básica conocida como reabastecimiento continuo. </a:t>
            </a:r>
          </a:p>
          <a:p>
            <a:endParaRPr lang="es-CO"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O" sz="3600" dirty="0">
                <a:solidFill>
                  <a:srgbClr val="0070C0"/>
                </a:solidFill>
                <a:latin typeface="Algerian" pitchFamily="82" charset="0"/>
              </a:rPr>
              <a:t>Reabastecimiento </a:t>
            </a:r>
            <a:r>
              <a:rPr lang="es-CO" sz="3600" dirty="0" smtClean="0">
                <a:solidFill>
                  <a:srgbClr val="0070C0"/>
                </a:solidFill>
                <a:latin typeface="Algerian" pitchFamily="82" charset="0"/>
              </a:rPr>
              <a:t>Continuo</a:t>
            </a:r>
            <a:endParaRPr lang="es-CO" sz="3600" dirty="0">
              <a:solidFill>
                <a:srgbClr val="0070C0"/>
              </a:solidFill>
              <a:latin typeface="Algerian" pitchFamily="82" charset="0"/>
            </a:endParaRPr>
          </a:p>
        </p:txBody>
      </p:sp>
      <p:sp>
        <p:nvSpPr>
          <p:cNvPr id="3" name="2 Marcador de contenido"/>
          <p:cNvSpPr>
            <a:spLocks noGrp="1"/>
          </p:cNvSpPr>
          <p:nvPr>
            <p:ph idx="1"/>
          </p:nvPr>
        </p:nvSpPr>
        <p:spPr/>
        <p:txBody>
          <a:bodyPr>
            <a:normAutofit/>
          </a:bodyPr>
          <a:lstStyle/>
          <a:p>
            <a:pPr algn="just">
              <a:buNone/>
            </a:pPr>
            <a:r>
              <a:rPr lang="es-CO" sz="3600" dirty="0">
                <a:latin typeface="Aparajita" pitchFamily="34" charset="0"/>
                <a:cs typeface="Aparajita" pitchFamily="34" charset="0"/>
              </a:rPr>
              <a:t>Esta estrategia de ECR plantea la modificación de la actual cadena logística de abastecimiento llevándola desde un sistema "</a:t>
            </a:r>
            <a:r>
              <a:rPr lang="es-CO" sz="3600" dirty="0" err="1">
                <a:latin typeface="Aparajita" pitchFamily="34" charset="0"/>
                <a:cs typeface="Aparajita" pitchFamily="34" charset="0"/>
              </a:rPr>
              <a:t>push</a:t>
            </a:r>
            <a:r>
              <a:rPr lang="es-CO" sz="3600" dirty="0">
                <a:latin typeface="Aparajita" pitchFamily="34" charset="0"/>
                <a:cs typeface="Aparajita" pitchFamily="34" charset="0"/>
              </a:rPr>
              <a:t>" a un sistema "</a:t>
            </a:r>
            <a:r>
              <a:rPr lang="es-CO" sz="3600" dirty="0" err="1">
                <a:latin typeface="Aparajita" pitchFamily="34" charset="0"/>
                <a:cs typeface="Aparajita" pitchFamily="34" charset="0"/>
              </a:rPr>
              <a:t>pull</a:t>
            </a:r>
            <a:r>
              <a:rPr lang="es-CO" sz="3600" dirty="0">
                <a:latin typeface="Aparajita" pitchFamily="34" charset="0"/>
                <a:cs typeface="Aparajita" pitchFamily="34" charset="0"/>
              </a:rPr>
              <a:t>", con el fin de responder a la demanda real del consumidor final. Su objetivo es minimizar el tiempo, los inventarios y los costos a lo largo de la cadena de abastecimiento.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785794"/>
            <a:ext cx="8229600" cy="5340369"/>
          </a:xfrm>
        </p:spPr>
        <p:txBody>
          <a:bodyPr>
            <a:normAutofit/>
          </a:bodyPr>
          <a:lstStyle/>
          <a:p>
            <a:pPr algn="just">
              <a:buNone/>
            </a:pPr>
            <a:r>
              <a:rPr lang="es-CO" sz="3600" dirty="0">
                <a:latin typeface="Aparajita" pitchFamily="34" charset="0"/>
                <a:cs typeface="Aparajita" pitchFamily="34" charset="0"/>
              </a:rPr>
              <a:t>El modelo de Reabastecimiento Continuo consiste en integrar los diferentes ciclos de reabastecimiento (estantería-depósito auxiliar, depósito auxiliar-centro de distribución del comerciante, centro de distribución del comerciante-centro de distribución del industrial) en uno integral, colocando al distribuidor final como el primer eslabón de la cadena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928670"/>
            <a:ext cx="8229600" cy="5197493"/>
          </a:xfrm>
        </p:spPr>
        <p:txBody>
          <a:bodyPr/>
          <a:lstStyle/>
          <a:p>
            <a:pPr algn="just">
              <a:buNone/>
            </a:pPr>
            <a:r>
              <a:rPr lang="es-CO" sz="3600" dirty="0">
                <a:latin typeface="Aparajita" pitchFamily="34" charset="0"/>
                <a:cs typeface="Aparajita" pitchFamily="34" charset="0"/>
              </a:rPr>
              <a:t>Para lograr la integración de la cadena se requiere el uso intensivo del sistema EAN. El código EAN de producto y embalaje se convierte en un elemento fundamental de identificación a lo largo de la cadena. Por otra parte, el estándar EANCOM para intercambio electrónico de documentos permite el flujo de información sin papeles.</a:t>
            </a:r>
          </a:p>
          <a:p>
            <a:endParaRPr lang="es-CO"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O" sz="4000" dirty="0">
                <a:solidFill>
                  <a:srgbClr val="0070C0"/>
                </a:solidFill>
                <a:latin typeface="Algerian" pitchFamily="82" charset="0"/>
              </a:rPr>
              <a:t>Aspectos Comerciales </a:t>
            </a:r>
            <a:r>
              <a:rPr lang="es-CO" dirty="0">
                <a:solidFill>
                  <a:srgbClr val="0070C0"/>
                </a:solidFill>
              </a:rPr>
              <a:t/>
            </a:r>
            <a:br>
              <a:rPr lang="es-CO" dirty="0">
                <a:solidFill>
                  <a:srgbClr val="0070C0"/>
                </a:solidFill>
              </a:rPr>
            </a:br>
            <a:endParaRPr lang="es-CO" dirty="0">
              <a:solidFill>
                <a:srgbClr val="0070C0"/>
              </a:solidFill>
            </a:endParaRPr>
          </a:p>
        </p:txBody>
      </p:sp>
      <p:sp>
        <p:nvSpPr>
          <p:cNvPr id="3" name="2 Marcador de contenido"/>
          <p:cNvSpPr>
            <a:spLocks noGrp="1"/>
          </p:cNvSpPr>
          <p:nvPr>
            <p:ph idx="1"/>
          </p:nvPr>
        </p:nvSpPr>
        <p:spPr>
          <a:xfrm>
            <a:off x="457200" y="1071546"/>
            <a:ext cx="8229600" cy="5054617"/>
          </a:xfrm>
        </p:spPr>
        <p:txBody>
          <a:bodyPr>
            <a:noAutofit/>
          </a:bodyPr>
          <a:lstStyle/>
          <a:p>
            <a:pPr>
              <a:buNone/>
            </a:pPr>
            <a:r>
              <a:rPr lang="es-CO" sz="3600" dirty="0">
                <a:latin typeface="Aparajita" pitchFamily="34" charset="0"/>
                <a:cs typeface="Aparajita" pitchFamily="34" charset="0"/>
              </a:rPr>
              <a:t>Dentro de estos aspectos se encuentran las tres restantes estrategias de ECR: Surtido, Promoción e Introducción de Nuevos Productos. Los objetivos de estas estrategias se encuentran asociados principalmente a un aumento de las ventas y un mayor nivel de satisfacción del cliente, que asegure su fidelidad al producto y a la cadena. La base para el logro de estos objetivos consiste en la implantación de un proceso de Administración por Categorías,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857232"/>
            <a:ext cx="8229600" cy="5268931"/>
          </a:xfrm>
        </p:spPr>
        <p:txBody>
          <a:bodyPr/>
          <a:lstStyle/>
          <a:p>
            <a:pPr algn="just">
              <a:buNone/>
            </a:pPr>
            <a:r>
              <a:rPr lang="es-CO" sz="3600" dirty="0">
                <a:latin typeface="Aparajita" pitchFamily="34" charset="0"/>
                <a:cs typeface="Aparajita" pitchFamily="34" charset="0"/>
              </a:rPr>
              <a:t>donde el proveedor y el comerciante trabajan en conjunto, compartiendo información y decisiones con el fin de optimizar la oferta de productos al consumidor. La definición de las categorías de productos como unidades estratégicas de negocios tiene como resultado el incremento de las ventas totales y la maximización de la rentabilidad de las compañías.</a:t>
            </a:r>
          </a:p>
          <a:p>
            <a:endParaRPr lang="es-CO"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CO" sz="3600" dirty="0">
                <a:solidFill>
                  <a:srgbClr val="0070C0"/>
                </a:solidFill>
                <a:latin typeface="Algerian" pitchFamily="82" charset="0"/>
              </a:rPr>
              <a:t>INTRODUCCION EFICIENTE DE NUEVOS </a:t>
            </a:r>
            <a:r>
              <a:rPr lang="es-CO" sz="3600" dirty="0" smtClean="0">
                <a:solidFill>
                  <a:srgbClr val="0070C0"/>
                </a:solidFill>
                <a:latin typeface="Algerian" pitchFamily="82" charset="0"/>
              </a:rPr>
              <a:t>PRODUCTOS</a:t>
            </a:r>
            <a:endParaRPr lang="es-CO" sz="3600" dirty="0">
              <a:solidFill>
                <a:srgbClr val="0070C0"/>
              </a:solidFill>
              <a:latin typeface="Algerian" pitchFamily="82" charset="0"/>
            </a:endParaRPr>
          </a:p>
        </p:txBody>
      </p:sp>
      <p:sp>
        <p:nvSpPr>
          <p:cNvPr id="3" name="2 Marcador de contenido"/>
          <p:cNvSpPr>
            <a:spLocks noGrp="1"/>
          </p:cNvSpPr>
          <p:nvPr>
            <p:ph idx="1"/>
          </p:nvPr>
        </p:nvSpPr>
        <p:spPr>
          <a:xfrm>
            <a:off x="457200" y="2571744"/>
            <a:ext cx="8229600" cy="3554419"/>
          </a:xfrm>
        </p:spPr>
        <p:txBody>
          <a:bodyPr/>
          <a:lstStyle/>
          <a:p>
            <a:pPr algn="just">
              <a:buNone/>
            </a:pPr>
            <a:r>
              <a:rPr lang="es-CO" sz="3600" dirty="0">
                <a:latin typeface="Aparajita" pitchFamily="34" charset="0"/>
                <a:cs typeface="Aparajita" pitchFamily="34" charset="0"/>
              </a:rPr>
              <a:t>Tiene como objetivo optimizar las inversiones realizadas en desarrollo y lanzamiento de nuevos productos, disminuyendo el porcentaje de lanzamientos fallidos al mercado</a:t>
            </a:r>
          </a:p>
          <a:p>
            <a:endParaRPr lang="es-CO"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CO" sz="3600" dirty="0">
                <a:solidFill>
                  <a:srgbClr val="0070C0"/>
                </a:solidFill>
                <a:latin typeface="Algerian" pitchFamily="82" charset="0"/>
              </a:rPr>
              <a:t>Surtido </a:t>
            </a:r>
            <a:r>
              <a:rPr lang="es-CO" sz="3600" dirty="0" smtClean="0">
                <a:solidFill>
                  <a:srgbClr val="0070C0"/>
                </a:solidFill>
                <a:latin typeface="Algerian" pitchFamily="82" charset="0"/>
              </a:rPr>
              <a:t>Eficiente</a:t>
            </a:r>
            <a:endParaRPr lang="es-CO" sz="3600" dirty="0">
              <a:solidFill>
                <a:srgbClr val="0070C0"/>
              </a:solidFill>
              <a:latin typeface="Algerian" pitchFamily="82" charset="0"/>
            </a:endParaRPr>
          </a:p>
        </p:txBody>
      </p:sp>
      <p:sp>
        <p:nvSpPr>
          <p:cNvPr id="3" name="2 Marcador de contenido"/>
          <p:cNvSpPr>
            <a:spLocks noGrp="1"/>
          </p:cNvSpPr>
          <p:nvPr>
            <p:ph idx="1"/>
          </p:nvPr>
        </p:nvSpPr>
        <p:spPr/>
        <p:txBody>
          <a:bodyPr/>
          <a:lstStyle/>
          <a:p>
            <a:pPr algn="just">
              <a:buNone/>
            </a:pPr>
            <a:r>
              <a:rPr lang="es-CO" sz="3600" dirty="0">
                <a:latin typeface="Aparajita" pitchFamily="34" charset="0"/>
                <a:cs typeface="Aparajita" pitchFamily="34" charset="0"/>
              </a:rPr>
              <a:t>Su objetivo es optimizar el uso del espacio de las estanterías de punto de venta, ofreciendo al consumidor aquellos productos que realmente necesita. De esta forma se pretende lograr un incremento en la satisfacción del cliente y un aumento del total de ventas de las categorías de productos analizados.</a:t>
            </a:r>
          </a:p>
          <a:p>
            <a:endParaRPr lang="es-CO"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O" sz="3600" dirty="0">
                <a:solidFill>
                  <a:srgbClr val="0070C0"/>
                </a:solidFill>
                <a:latin typeface="Algerian" pitchFamily="82" charset="0"/>
              </a:rPr>
              <a:t>Promoción </a:t>
            </a:r>
            <a:r>
              <a:rPr lang="es-CO" sz="3600" dirty="0" smtClean="0">
                <a:solidFill>
                  <a:srgbClr val="0070C0"/>
                </a:solidFill>
                <a:latin typeface="Algerian" pitchFamily="82" charset="0"/>
              </a:rPr>
              <a:t>Eficiente</a:t>
            </a:r>
            <a:endParaRPr lang="es-CO" sz="3600" dirty="0">
              <a:solidFill>
                <a:srgbClr val="0070C0"/>
              </a:solidFill>
              <a:latin typeface="Algerian" pitchFamily="82" charset="0"/>
            </a:endParaRPr>
          </a:p>
        </p:txBody>
      </p:sp>
      <p:sp>
        <p:nvSpPr>
          <p:cNvPr id="3" name="2 Marcador de contenido"/>
          <p:cNvSpPr>
            <a:spLocks noGrp="1"/>
          </p:cNvSpPr>
          <p:nvPr>
            <p:ph idx="1"/>
          </p:nvPr>
        </p:nvSpPr>
        <p:spPr>
          <a:xfrm>
            <a:off x="457200" y="1285860"/>
            <a:ext cx="8229600" cy="5214974"/>
          </a:xfrm>
        </p:spPr>
        <p:txBody>
          <a:bodyPr/>
          <a:lstStyle/>
          <a:p>
            <a:pPr algn="just">
              <a:buNone/>
            </a:pPr>
            <a:r>
              <a:rPr lang="es-CO" sz="3600" dirty="0">
                <a:latin typeface="Aparajita" pitchFamily="34" charset="0"/>
                <a:cs typeface="Aparajita" pitchFamily="34" charset="0"/>
              </a:rPr>
              <a:t>Esta estrategia define nuevos esquemas de promoción que aseguran un mayor impacto sobre el consumidor, sin generar costos adicionales a industriales y comerciantes. La planificación de las promociones y el análisis conjunto del impacto dentro de las categorías permitirá diseñar esquemas adecuados para cada punto de venta, obteniendo mayor rentabilidad de las actividades de promoción.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a:solidFill>
                  <a:srgbClr val="0070C0"/>
                </a:solidFill>
                <a:latin typeface="Algerian" pitchFamily="82" charset="0"/>
              </a:rPr>
              <a:t>¿ Qué es ECR?</a:t>
            </a:r>
          </a:p>
        </p:txBody>
      </p:sp>
      <p:sp>
        <p:nvSpPr>
          <p:cNvPr id="3" name="2 Marcador de contenido"/>
          <p:cNvSpPr>
            <a:spLocks noGrp="1"/>
          </p:cNvSpPr>
          <p:nvPr>
            <p:ph idx="1"/>
          </p:nvPr>
        </p:nvSpPr>
        <p:spPr>
          <a:xfrm>
            <a:off x="428596" y="1071546"/>
            <a:ext cx="8258204" cy="5643602"/>
          </a:xfrm>
        </p:spPr>
        <p:txBody>
          <a:bodyPr>
            <a:normAutofit/>
          </a:bodyPr>
          <a:lstStyle/>
          <a:p>
            <a:pPr>
              <a:buNone/>
            </a:pPr>
            <a:r>
              <a:rPr lang="es-CO" dirty="0" smtClean="0"/>
              <a:t>   </a:t>
            </a:r>
          </a:p>
          <a:p>
            <a:pPr algn="just">
              <a:buNone/>
            </a:pPr>
            <a:r>
              <a:rPr lang="es-CO" sz="3600" dirty="0" smtClean="0">
                <a:latin typeface="Aparajita" pitchFamily="34" charset="0"/>
                <a:cs typeface="Aparajita" pitchFamily="34" charset="0"/>
              </a:rPr>
              <a:t>Surge </a:t>
            </a:r>
            <a:r>
              <a:rPr lang="es-CO" sz="3600" dirty="0">
                <a:latin typeface="Aparajita" pitchFamily="34" charset="0"/>
                <a:cs typeface="Aparajita" pitchFamily="34" charset="0"/>
              </a:rPr>
              <a:t>en 1993, como iniciativa de un conjunto de pequeñas cadenas de supermercados y de empresas proveedoras en los Estados Unidos, a causa del gran negocio existente entonces entre Wal-Mart y Procter &amp; Gamble –en el que manejaban unos precios muy diferentes a los que pagaba el resto de sus competidores-, esas empresas pequeñas no sabían qué hacer para contrarrestar ese enorme </a:t>
            </a:r>
            <a:r>
              <a:rPr lang="es-CO" sz="3600" dirty="0" smtClean="0">
                <a:latin typeface="Aparajita" pitchFamily="34" charset="0"/>
                <a:cs typeface="Aparajita" pitchFamily="34" charset="0"/>
              </a:rPr>
              <a:t>poderío</a:t>
            </a:r>
            <a:endParaRPr lang="es-CO" sz="3600"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642918"/>
            <a:ext cx="8229600" cy="1143000"/>
          </a:xfrm>
        </p:spPr>
        <p:txBody>
          <a:bodyPr>
            <a:normAutofit fontScale="90000"/>
          </a:bodyPr>
          <a:lstStyle/>
          <a:p>
            <a:pPr algn="ctr"/>
            <a:r>
              <a:rPr lang="es-CO" sz="4000" dirty="0">
                <a:solidFill>
                  <a:srgbClr val="0070C0"/>
                </a:solidFill>
                <a:latin typeface="Algerian" pitchFamily="82" charset="0"/>
              </a:rPr>
              <a:t>Los estándares EAN aplicados en el  ECR</a:t>
            </a:r>
            <a:r>
              <a:rPr lang="es-CO" dirty="0">
                <a:solidFill>
                  <a:srgbClr val="0070C0"/>
                </a:solidFill>
              </a:rPr>
              <a:t/>
            </a:r>
            <a:br>
              <a:rPr lang="es-CO" dirty="0">
                <a:solidFill>
                  <a:srgbClr val="0070C0"/>
                </a:solidFill>
              </a:rPr>
            </a:br>
            <a:endParaRPr lang="es-CO" dirty="0">
              <a:solidFill>
                <a:srgbClr val="0070C0"/>
              </a:solidFill>
            </a:endParaRPr>
          </a:p>
        </p:txBody>
      </p:sp>
      <p:sp>
        <p:nvSpPr>
          <p:cNvPr id="3" name="2 Marcador de contenido"/>
          <p:cNvSpPr>
            <a:spLocks noGrp="1"/>
          </p:cNvSpPr>
          <p:nvPr>
            <p:ph idx="1"/>
          </p:nvPr>
        </p:nvSpPr>
        <p:spPr>
          <a:xfrm>
            <a:off x="457200" y="2071678"/>
            <a:ext cx="8229600" cy="4054485"/>
          </a:xfrm>
        </p:spPr>
        <p:txBody>
          <a:bodyPr/>
          <a:lstStyle/>
          <a:p>
            <a:pPr algn="just">
              <a:buNone/>
            </a:pPr>
            <a:r>
              <a:rPr lang="es-CO" sz="3600" dirty="0">
                <a:latin typeface="Aparajita" pitchFamily="34" charset="0"/>
                <a:cs typeface="Aparajita" pitchFamily="34" charset="0"/>
              </a:rPr>
              <a:t>Todos los estándares EAN proveen elementos que son vitales para el sustento de ECR. Vistos por separado, cada estándar es una parte de un </a:t>
            </a:r>
            <a:r>
              <a:rPr lang="es-CO" sz="3600" dirty="0" err="1">
                <a:latin typeface="Aparajita" pitchFamily="34" charset="0"/>
                <a:cs typeface="Aparajita" pitchFamily="34" charset="0"/>
              </a:rPr>
              <a:t>puzzle</a:t>
            </a:r>
            <a:r>
              <a:rPr lang="es-CO" sz="3600" dirty="0">
                <a:latin typeface="Aparajita" pitchFamily="34" charset="0"/>
                <a:cs typeface="Aparajita" pitchFamily="34" charset="0"/>
              </a:rPr>
              <a:t>, cuya totalidad e interacción de elementos garantizan el eficiente funcionamiento del sistema. </a:t>
            </a:r>
          </a:p>
          <a:p>
            <a:endParaRPr lang="es-CO"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571480"/>
            <a:ext cx="8229600" cy="5554683"/>
          </a:xfrm>
        </p:spPr>
        <p:txBody>
          <a:bodyPr/>
          <a:lstStyle/>
          <a:p>
            <a:pPr algn="just">
              <a:buNone/>
            </a:pPr>
            <a:r>
              <a:rPr lang="es-CO" sz="3600" dirty="0">
                <a:latin typeface="Aparajita" pitchFamily="34" charset="0"/>
                <a:cs typeface="Aparajita" pitchFamily="34" charset="0"/>
              </a:rPr>
              <a:t>EAN International provee los siguientes estándares</a:t>
            </a:r>
            <a:r>
              <a:rPr lang="es-CO" sz="3600" dirty="0" smtClean="0">
                <a:latin typeface="Aparajita" pitchFamily="34" charset="0"/>
                <a:cs typeface="Aparajita" pitchFamily="34" charset="0"/>
              </a:rPr>
              <a:t>:</a:t>
            </a:r>
          </a:p>
          <a:p>
            <a:pPr algn="just">
              <a:buNone/>
            </a:pPr>
            <a:endParaRPr lang="es-CO" sz="3600" dirty="0">
              <a:latin typeface="Aparajita" pitchFamily="34" charset="0"/>
              <a:cs typeface="Aparajita" pitchFamily="34" charset="0"/>
            </a:endParaRPr>
          </a:p>
          <a:p>
            <a:pPr lvl="0" algn="just"/>
            <a:r>
              <a:rPr lang="es-CO" sz="3600" dirty="0">
                <a:latin typeface="Aparajita" pitchFamily="34" charset="0"/>
                <a:cs typeface="Aparajita" pitchFamily="34" charset="0"/>
              </a:rPr>
              <a:t>Estándar de identificación única de productos, servicios y </a:t>
            </a:r>
            <a:r>
              <a:rPr lang="es-CO" sz="3600" dirty="0" smtClean="0">
                <a:latin typeface="Aparajita" pitchFamily="34" charset="0"/>
                <a:cs typeface="Aparajita" pitchFamily="34" charset="0"/>
              </a:rPr>
              <a:t>ubicaciones</a:t>
            </a:r>
          </a:p>
          <a:p>
            <a:pPr lvl="0" algn="just"/>
            <a:endParaRPr lang="es-CO" sz="3600" dirty="0">
              <a:latin typeface="Aparajita" pitchFamily="34" charset="0"/>
              <a:cs typeface="Aparajita" pitchFamily="34" charset="0"/>
            </a:endParaRPr>
          </a:p>
          <a:p>
            <a:pPr lvl="0" algn="just"/>
            <a:r>
              <a:rPr lang="es-CO" sz="3600" dirty="0">
                <a:latin typeface="Aparajita" pitchFamily="34" charset="0"/>
                <a:cs typeface="Aparajita" pitchFamily="34" charset="0"/>
              </a:rPr>
              <a:t>Estándar de identificadores de aplicación, para comunicar datos a los que no se puede acceder desde los archivos de una computadora o vía EDI</a:t>
            </a:r>
          </a:p>
          <a:p>
            <a:endParaRPr lang="es-CO"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1142984"/>
            <a:ext cx="8229600" cy="4983179"/>
          </a:xfrm>
        </p:spPr>
        <p:txBody>
          <a:bodyPr/>
          <a:lstStyle/>
          <a:p>
            <a:pPr lvl="0" algn="just"/>
            <a:r>
              <a:rPr lang="es-CO" sz="3600" dirty="0">
                <a:latin typeface="Aparajita" pitchFamily="34" charset="0"/>
                <a:cs typeface="Aparajita" pitchFamily="34" charset="0"/>
              </a:rPr>
              <a:t>Estándar de código de barras, que permite la captura automática y segura de identificaciones y datos </a:t>
            </a:r>
            <a:r>
              <a:rPr lang="es-CO" sz="3600" dirty="0" smtClean="0">
                <a:latin typeface="Aparajita" pitchFamily="34" charset="0"/>
                <a:cs typeface="Aparajita" pitchFamily="34" charset="0"/>
              </a:rPr>
              <a:t>suplementarios</a:t>
            </a:r>
          </a:p>
          <a:p>
            <a:pPr lvl="0" algn="just"/>
            <a:endParaRPr lang="es-CO" sz="3600" dirty="0">
              <a:latin typeface="Aparajita" pitchFamily="34" charset="0"/>
              <a:cs typeface="Aparajita" pitchFamily="34" charset="0"/>
            </a:endParaRPr>
          </a:p>
          <a:p>
            <a:pPr lvl="0" algn="just"/>
            <a:r>
              <a:rPr lang="es-CO" sz="3600" dirty="0">
                <a:latin typeface="Aparajita" pitchFamily="34" charset="0"/>
                <a:cs typeface="Aparajita" pitchFamily="34" charset="0"/>
              </a:rPr>
              <a:t>Estándar para el intercambio electrónico de documentos (EDI), para una rápida y precisa comunicación de información y datos comerciales</a:t>
            </a:r>
          </a:p>
          <a:p>
            <a:endParaRPr lang="es-CO"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1142984"/>
            <a:ext cx="8229600" cy="4983179"/>
          </a:xfrm>
        </p:spPr>
        <p:txBody>
          <a:bodyPr>
            <a:normAutofit/>
          </a:bodyPr>
          <a:lstStyle/>
          <a:p>
            <a:pPr algn="just">
              <a:buNone/>
            </a:pPr>
            <a:r>
              <a:rPr lang="es-CO" sz="3600" dirty="0">
                <a:latin typeface="Aparajita" pitchFamily="34" charset="0"/>
                <a:cs typeface="Aparajita" pitchFamily="34" charset="0"/>
              </a:rPr>
              <a:t>La combinación de la codificación de artículos, los identificadores de aplicación y EDI proveen una poderosa base en la cual las compañías usuarias de cualquier sector o industria, pueden construir sistemas eficientes para mejorar sus operaciones internas y externas</a:t>
            </a:r>
            <a:r>
              <a:rPr lang="es-CO" sz="3600" dirty="0" smtClean="0">
                <a:latin typeface="Aparajita" pitchFamily="34" charset="0"/>
                <a:cs typeface="Aparajita" pitchFamily="34" charset="0"/>
              </a:rPr>
              <a:t>.</a:t>
            </a:r>
            <a:endParaRPr lang="es-CO" sz="3600" dirty="0">
              <a:latin typeface="Aparajita" pitchFamily="34" charset="0"/>
              <a:cs typeface="Aparajit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pPr algn="just">
              <a:buNone/>
            </a:pPr>
            <a:r>
              <a:rPr lang="es-CO" dirty="0" smtClean="0"/>
              <a:t> </a:t>
            </a:r>
            <a:r>
              <a:rPr lang="es-CO" sz="3600" dirty="0" smtClean="0">
                <a:latin typeface="Aparajita" pitchFamily="34" charset="0"/>
                <a:cs typeface="Aparajita" pitchFamily="34" charset="0"/>
              </a:rPr>
              <a:t>En busca de una solución, contratan a una consultora para que analice la cadena de abastecimiento, y trate de identificar cuáles son las áreas de oportunidades que tienen para mejorar, y de qué manera lograr esas mejoras.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428604"/>
            <a:ext cx="8229600" cy="6072230"/>
          </a:xfrm>
        </p:spPr>
        <p:txBody>
          <a:bodyPr>
            <a:normAutofit/>
          </a:bodyPr>
          <a:lstStyle/>
          <a:p>
            <a:pPr algn="just">
              <a:buNone/>
            </a:pPr>
            <a:r>
              <a:rPr lang="es-CO" sz="3600" dirty="0">
                <a:latin typeface="Aparajita" pitchFamily="34" charset="0"/>
                <a:cs typeface="Aparajita" pitchFamily="34" charset="0"/>
              </a:rPr>
              <a:t>La consultora realiza el estudio y surge lo que denominan ECR, que es un conjunto de estrategias logísticas y comerciales denominadas Mejores Prácticas” que tienen como objetivo lograr ahorros, mediante la reducción de costos innecesarios a lo largo de toda la cadena de valor, para transferirlos directa o indirectamente al consumidor final, y de alguna manera competir de igual a igual con las grandes cadenas y empresas proveedoras que tienen la posibilidad de ir a la vanguardia.</a:t>
            </a:r>
          </a:p>
          <a:p>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1143000"/>
          </a:xfrm>
        </p:spPr>
        <p:txBody>
          <a:bodyPr>
            <a:normAutofit fontScale="90000"/>
          </a:bodyPr>
          <a:lstStyle/>
          <a:p>
            <a:pPr algn="ctr"/>
            <a:r>
              <a:rPr lang="es-CO" dirty="0" smtClean="0"/>
              <a:t> </a:t>
            </a:r>
            <a:r>
              <a:rPr lang="es-CO" sz="4000" dirty="0">
                <a:solidFill>
                  <a:srgbClr val="0070C0"/>
                </a:solidFill>
                <a:latin typeface="Algerian" pitchFamily="82" charset="0"/>
              </a:rPr>
              <a:t>¿Quiénes pueden hacer ECR? ¿Qué requisitos son necesarios?</a:t>
            </a:r>
            <a:br>
              <a:rPr lang="es-CO" sz="4000" dirty="0">
                <a:solidFill>
                  <a:srgbClr val="0070C0"/>
                </a:solidFill>
                <a:latin typeface="Algerian" pitchFamily="82" charset="0"/>
              </a:rPr>
            </a:br>
            <a:endParaRPr lang="es-CO" sz="4000" dirty="0">
              <a:solidFill>
                <a:srgbClr val="0070C0"/>
              </a:solidFill>
              <a:latin typeface="Algerian" pitchFamily="82" charset="0"/>
            </a:endParaRPr>
          </a:p>
        </p:txBody>
      </p:sp>
      <p:sp>
        <p:nvSpPr>
          <p:cNvPr id="3" name="2 Marcador de contenido"/>
          <p:cNvSpPr>
            <a:spLocks noGrp="1"/>
          </p:cNvSpPr>
          <p:nvPr>
            <p:ph idx="1"/>
          </p:nvPr>
        </p:nvSpPr>
        <p:spPr>
          <a:xfrm>
            <a:off x="457200" y="2071678"/>
            <a:ext cx="8229600" cy="4500594"/>
          </a:xfrm>
        </p:spPr>
        <p:txBody>
          <a:bodyPr>
            <a:normAutofit/>
          </a:bodyPr>
          <a:lstStyle/>
          <a:p>
            <a:pPr algn="just">
              <a:buNone/>
            </a:pPr>
            <a:r>
              <a:rPr lang="es-CO" sz="3600" dirty="0">
                <a:latin typeface="Aparajita" pitchFamily="34" charset="0"/>
                <a:cs typeface="Aparajita" pitchFamily="34" charset="0"/>
              </a:rPr>
              <a:t>Cualquier empresa que vea la posibilidad de estar compitiendo en precios, servicio, calidad, etc. dentro de su mercado, debería adoptar las técnicas del ECR. Dentro de las prácticas del ECR se encuentran innumerables variables que cualquier empresa puede adoptar. El ECR no es un software que se compra para realizar un determinado trabajo.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1000108"/>
            <a:ext cx="8229600" cy="5126055"/>
          </a:xfrm>
        </p:spPr>
        <p:txBody>
          <a:bodyPr>
            <a:normAutofit lnSpcReduction="10000"/>
          </a:bodyPr>
          <a:lstStyle/>
          <a:p>
            <a:pPr algn="just">
              <a:buNone/>
            </a:pPr>
            <a:r>
              <a:rPr lang="es-CO" sz="3600" dirty="0">
                <a:latin typeface="Aparajita" pitchFamily="34" charset="0"/>
                <a:cs typeface="Aparajita" pitchFamily="34" charset="0"/>
              </a:rPr>
              <a:t>El simple hecho de que una </a:t>
            </a:r>
            <a:r>
              <a:rPr lang="es-CO" sz="3600" dirty="0" err="1">
                <a:latin typeface="Aparajita" pitchFamily="34" charset="0"/>
                <a:cs typeface="Aparajita" pitchFamily="34" charset="0"/>
              </a:rPr>
              <a:t>PyME</a:t>
            </a:r>
            <a:r>
              <a:rPr lang="es-CO" sz="3600" dirty="0">
                <a:latin typeface="Aparajita" pitchFamily="34" charset="0"/>
                <a:cs typeface="Aparajita" pitchFamily="34" charset="0"/>
              </a:rPr>
              <a:t> realice una modificación en alguno de sus procesos para lograr reducir sus costos y este beneficio se traslade al consumidor final, es motivo para aseverar que se está incursionando en el ECR. Pero, para que las tareas se realicen bajo ciertas normas y efectivamente se logre una ventaja real, se deberá capacitar e instruir a quienes lleven a cabo el proyecto y principalmente a los ejecutores de las tareas definidas.</a:t>
            </a:r>
          </a:p>
          <a:p>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1797040"/>
          </a:xfrm>
        </p:spPr>
        <p:txBody>
          <a:bodyPr>
            <a:normAutofit fontScale="90000"/>
          </a:bodyPr>
          <a:lstStyle/>
          <a:p>
            <a:pPr algn="ctr"/>
            <a:r>
              <a:rPr lang="es-CO" sz="3800" dirty="0">
                <a:solidFill>
                  <a:srgbClr val="0070C0"/>
                </a:solidFill>
                <a:latin typeface="Algerian" pitchFamily="82" charset="0"/>
              </a:rPr>
              <a:t>¿Qué beneficios o ventajas brinda la incorporación del ECR ?</a:t>
            </a:r>
            <a:r>
              <a:rPr lang="es-CO" dirty="0"/>
              <a:t/>
            </a:r>
            <a:br>
              <a:rPr lang="es-CO" dirty="0"/>
            </a:br>
            <a:endParaRPr lang="es-CO" dirty="0"/>
          </a:p>
        </p:txBody>
      </p:sp>
      <p:sp>
        <p:nvSpPr>
          <p:cNvPr id="3" name="2 Marcador de contenido"/>
          <p:cNvSpPr>
            <a:spLocks noGrp="1"/>
          </p:cNvSpPr>
          <p:nvPr>
            <p:ph idx="1"/>
          </p:nvPr>
        </p:nvSpPr>
        <p:spPr>
          <a:xfrm>
            <a:off x="457200" y="2428868"/>
            <a:ext cx="8229600" cy="3697295"/>
          </a:xfrm>
        </p:spPr>
        <p:txBody>
          <a:bodyPr>
            <a:normAutofit/>
          </a:bodyPr>
          <a:lstStyle/>
          <a:p>
            <a:pPr algn="just">
              <a:buNone/>
            </a:pPr>
            <a:r>
              <a:rPr lang="es-CO" sz="3600" dirty="0">
                <a:latin typeface="Aparajita" pitchFamily="34" charset="0"/>
                <a:cs typeface="Aparajita" pitchFamily="34" charset="0"/>
              </a:rPr>
              <a:t>Lo que se propone en la cadena de valor con ECR es una circulación de la información oportuna, exacta y sin papeles. Al reunir estas características, estamos hablando de las virtudes de lo ya expuesto: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a:xfrm>
            <a:off x="457200" y="928670"/>
            <a:ext cx="8229600" cy="5197493"/>
          </a:xfrm>
        </p:spPr>
        <p:txBody>
          <a:bodyPr>
            <a:normAutofit/>
          </a:bodyPr>
          <a:lstStyle/>
          <a:p>
            <a:pPr algn="just">
              <a:buNone/>
            </a:pPr>
            <a:r>
              <a:rPr lang="es-CO" dirty="0" smtClean="0"/>
              <a:t> </a:t>
            </a:r>
            <a:r>
              <a:rPr lang="es-CO" sz="3600" dirty="0">
                <a:latin typeface="Aparajita" pitchFamily="34" charset="0"/>
                <a:cs typeface="Aparajita" pitchFamily="34" charset="0"/>
              </a:rPr>
              <a:t>el código de barras ofrece exactitud en la captura de datos, velocidad y rapidez, EDI ofrece la posibilidad de </a:t>
            </a:r>
            <a:r>
              <a:rPr lang="es-CO" sz="3600" dirty="0" err="1">
                <a:latin typeface="Aparajita" pitchFamily="34" charset="0"/>
                <a:cs typeface="Aparajita" pitchFamily="34" charset="0"/>
              </a:rPr>
              <a:t>trasaccionar</a:t>
            </a:r>
            <a:r>
              <a:rPr lang="es-CO" sz="3600" dirty="0">
                <a:latin typeface="Aparajita" pitchFamily="34" charset="0"/>
                <a:cs typeface="Aparajita" pitchFamily="34" charset="0"/>
              </a:rPr>
              <a:t> “sin papeles”, mediante transferencias electrónicas de documentos totalmente estandarizadas a lo largo de toda la cadena de suministro; y la circulación del producto continua y fluida, de acuerdo al consumo</a:t>
            </a:r>
            <a:r>
              <a:rPr lang="es-CO" sz="3600" dirty="0" smtClean="0">
                <a:latin typeface="Aparajita" pitchFamily="34" charset="0"/>
                <a:cs typeface="Aparajita" pitchFamily="34" charset="0"/>
              </a:rPr>
              <a:t>.</a:t>
            </a:r>
            <a:endParaRPr lang="es-CO"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107</TotalTime>
  <Words>1575</Words>
  <Application>Microsoft Office PowerPoint</Application>
  <PresentationFormat>Presentación en pantalla (4:3)</PresentationFormat>
  <Paragraphs>72</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Viajes</vt:lpstr>
      <vt:lpstr>E C R</vt:lpstr>
      <vt:lpstr>Diapositiva 2</vt:lpstr>
      <vt:lpstr>¿ Qué es ECR?</vt:lpstr>
      <vt:lpstr>Diapositiva 4</vt:lpstr>
      <vt:lpstr>Diapositiva 5</vt:lpstr>
      <vt:lpstr> ¿Quiénes pueden hacer ECR? ¿Qué requisitos son necesarios? </vt:lpstr>
      <vt:lpstr>Diapositiva 7</vt:lpstr>
      <vt:lpstr>¿Qué beneficios o ventajas brinda la incorporación del ECR ? </vt:lpstr>
      <vt:lpstr>Diapositiva 9</vt:lpstr>
      <vt:lpstr>Beneficios de ECR</vt:lpstr>
      <vt:lpstr>Diapositiva 11</vt:lpstr>
      <vt:lpstr>Diapositiva 12</vt:lpstr>
      <vt:lpstr> ¿Qué obstáculos pueden encontrarse al querer implementar ECR?</vt:lpstr>
      <vt:lpstr>Diapositiva 14</vt:lpstr>
      <vt:lpstr>  ¿Por qué usarlo? </vt:lpstr>
      <vt:lpstr>Diapositiva 16</vt:lpstr>
      <vt:lpstr>Diapositiva 17</vt:lpstr>
      <vt:lpstr>  Componentes ECR  </vt:lpstr>
      <vt:lpstr>Diapositiva 19</vt:lpstr>
      <vt:lpstr>Aspectos Logísticos   </vt:lpstr>
      <vt:lpstr>Diapositiva 21</vt:lpstr>
      <vt:lpstr>Reabastecimiento Continuo</vt:lpstr>
      <vt:lpstr>Diapositiva 23</vt:lpstr>
      <vt:lpstr>Diapositiva 24</vt:lpstr>
      <vt:lpstr>Aspectos Comerciales  </vt:lpstr>
      <vt:lpstr>Diapositiva 26</vt:lpstr>
      <vt:lpstr>INTRODUCCION EFICIENTE DE NUEVOS PRODUCTOS</vt:lpstr>
      <vt:lpstr>Surtido Eficiente</vt:lpstr>
      <vt:lpstr>Promoción Eficiente</vt:lpstr>
      <vt:lpstr>Los estándares EAN aplicados en el  ECR </vt:lpstr>
      <vt:lpstr>Diapositiva 31</vt:lpstr>
      <vt:lpstr>Diapositiva 32</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 C R</dc:title>
  <dc:creator>Administrador</dc:creator>
  <cp:lastModifiedBy>Administrador</cp:lastModifiedBy>
  <cp:revision>12</cp:revision>
  <dcterms:created xsi:type="dcterms:W3CDTF">2011-11-03T23:45:29Z</dcterms:created>
  <dcterms:modified xsi:type="dcterms:W3CDTF">2011-11-04T01:33:12Z</dcterms:modified>
</cp:coreProperties>
</file>